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1" r:id="rId6"/>
    <p:sldId id="263" r:id="rId7"/>
    <p:sldId id="264" r:id="rId8"/>
    <p:sldId id="265" r:id="rId9"/>
    <p:sldId id="260" r:id="rId10"/>
  </p:sldIdLst>
  <p:sldSz cx="9144000" cy="5143500" type="screen16x9"/>
  <p:notesSz cx="6858000" cy="9144000"/>
  <p:embeddedFontLst>
    <p:embeddedFont>
      <p:font typeface="Alfa Slab One" panose="020B0604020202020204" charset="0"/>
      <p:regular r:id="rId12"/>
    </p:embeddedFont>
    <p:embeddedFont>
      <p:font typeface="Proxima Nova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34" autoAdjust="0"/>
  </p:normalViewPr>
  <p:slideViewPr>
    <p:cSldViewPr snapToGrid="0">
      <p:cViewPr varScale="1">
        <p:scale>
          <a:sx n="88" d="100"/>
          <a:sy n="88" d="100"/>
        </p:scale>
        <p:origin x="13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9ca8f37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9ca8f37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9ca8f37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9ca8f37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Kysele, mitä </a:t>
            </a:r>
            <a:r>
              <a:rPr lang="fi-FI" dirty="0" err="1"/>
              <a:t>nää</a:t>
            </a:r>
            <a:r>
              <a:rPr lang="fi-FI" dirty="0"/>
              <a:t> </a:t>
            </a:r>
            <a:r>
              <a:rPr lang="fi-FI" dirty="0" err="1"/>
              <a:t>tarkottaa</a:t>
            </a:r>
            <a:endParaRPr lang="fi-FI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Sosiaalinen on se, mikä saa lapset pysymään tunnilla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Ohjaamiseen liittyvät on sitä, mitä tunnilla tehdään ja mitä ohjaaja tekee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Tila ja ympäristö liittyy treenipaikkaan (ulkona) tai treenitilaan ja välineisiin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ca8f3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ca8f3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Kysellen eteenpäin. Ryhmähenki syntyy pienistä asioista: nimet, tutut naamat, yhteiset tavoitteet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Ohjaamisen kulttuuri oikeanlaiseksi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ca8f3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ca8f3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Esimerkkejä turvallisuuskäytänteistä: hippaleikit korkealla kielletty, tietyt tarkistukset ja tavat ohjata, toiminta loukkaantumistilanteissa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2861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ca8f3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ca8f3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Työnantajan hommaa treenipaikan valinta: julkinen tila, jossa saa liikkua, ei paljon liikennettä, rakenteet kestäviä, ryhmä hallittavissa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Turvallinen toiminta spotissa on ohjaajan hommaa / siirtyminen spottien välillä.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370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ca8f3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ca8f3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Paloturvallisuus ja sammutusvälineet ovat kiinteistön omistajan vastuulla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7679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ca8f3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ca8f3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1552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f9ca8f37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f9ca8f37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Kerro esimerkkinä, miten Akatemiassa järjestetty.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Turvallisuus</a:t>
            </a:r>
            <a:br>
              <a:rPr lang="en" dirty="0"/>
            </a:br>
            <a:r>
              <a:rPr lang="en" dirty="0"/>
              <a:t>parkourissa</a:t>
            </a:r>
            <a:endParaRPr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fi-FI" dirty="0" err="1"/>
              <a:t>yöturvallisuus</a:t>
            </a:r>
            <a:r>
              <a:rPr lang="fi-FI" dirty="0"/>
              <a:t> parkour-tunneilla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i-FI" dirty="0"/>
              <a:t>O</a:t>
            </a:r>
            <a:r>
              <a:rPr lang="en" dirty="0"/>
              <a:t>hjaajat (</a:t>
            </a:r>
            <a:r>
              <a:rPr lang="fi-FI" dirty="0"/>
              <a:t>työhyvinvointi, varhaisen puuttumisen malli ym.)</a:t>
            </a:r>
            <a:endParaRPr lang="en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i-FI" dirty="0"/>
              <a:t>T</a:t>
            </a:r>
            <a:r>
              <a:rPr lang="en" dirty="0"/>
              <a:t>yösuojelupäällikkö &amp; työsuojeluvastaava</a:t>
            </a: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Työ</a:t>
            </a:r>
            <a:r>
              <a:rPr lang="fi-FI" dirty="0"/>
              <a:t>turvallisuusviranomainen valvoo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fi-FI" dirty="0" err="1"/>
              <a:t>urvallisuus</a:t>
            </a:r>
            <a:r>
              <a:rPr lang="fi-FI" dirty="0"/>
              <a:t> parkour-tunneilla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i-FI" dirty="0"/>
              <a:t>Sosiaalinen turvallisuus</a:t>
            </a:r>
            <a:endParaRPr lang="en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i-FI" dirty="0"/>
              <a:t>Ohjaaminen ja toiminta</a:t>
            </a:r>
            <a:endParaRPr lang="en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</a:t>
            </a:r>
            <a:r>
              <a:rPr lang="fi-FI" dirty="0" err="1"/>
              <a:t>ila</a:t>
            </a:r>
            <a:r>
              <a:rPr lang="fi-FI" dirty="0"/>
              <a:t> tai ympäristö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734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Sosiaalinen turvallisuus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sz="14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dirty="0"/>
              <a:t>Kaverit </a:t>
            </a:r>
            <a:r>
              <a:rPr lang="fi-FI" dirty="0">
                <a:sym typeface="Wingdings" panose="05000000000000000000" pitchFamily="2" charset="2"/>
              </a:rPr>
              <a:t> synnytetään kavereita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dirty="0"/>
              <a:t>Ryhmähenki </a:t>
            </a:r>
            <a:r>
              <a:rPr lang="fi-FI" dirty="0">
                <a:sym typeface="Wingdings" panose="05000000000000000000" pitchFamily="2" charset="2"/>
              </a:rPr>
              <a:t> harjoitteet</a:t>
            </a:r>
            <a:endParaRPr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Ohjaaja on mukava </a:t>
            </a:r>
            <a:r>
              <a:rPr lang="en" dirty="0">
                <a:sym typeface="Wingdings" panose="05000000000000000000" pitchFamily="2" charset="2"/>
              </a:rPr>
              <a:t> </a:t>
            </a:r>
            <a:r>
              <a:rPr lang="fi-FI" dirty="0">
                <a:sym typeface="Wingdings" panose="05000000000000000000" pitchFamily="2" charset="2"/>
              </a:rPr>
              <a:t>koulutus</a:t>
            </a:r>
            <a:endParaRPr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Liikkuminen on hauskaa </a:t>
            </a:r>
            <a:r>
              <a:rPr lang="en" dirty="0">
                <a:sym typeface="Wingdings" panose="05000000000000000000" pitchFamily="2" charset="2"/>
              </a:rPr>
              <a:t> riittävän helppoa, riittävästi haasteita </a:t>
            </a:r>
            <a:r>
              <a:rPr lang="fi-FI" dirty="0">
                <a:sym typeface="Wingdings" panose="05000000000000000000" pitchFamily="2" charset="2"/>
              </a:rPr>
              <a:t>ja SAA ITSE VAIKUTTAA SIIHEN, MITÄ TEHDÄÄN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dirty="0">
                <a:sym typeface="Wingdings" panose="05000000000000000000" pitchFamily="2" charset="2"/>
              </a:rPr>
              <a:t>Vinkki: sosiaalinen kausisuunnitelma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fi-FI" dirty="0" err="1"/>
              <a:t>urvallisuus</a:t>
            </a:r>
            <a:r>
              <a:rPr lang="fi-FI" dirty="0"/>
              <a:t> ohjaamisessa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04800">
              <a:buSzPts val="1200"/>
            </a:pPr>
            <a:r>
              <a:rPr lang="fi-FI" sz="1400" dirty="0"/>
              <a:t>Selkeät turvallisuuskäytänteet ja työnjako, turvallisuusasiakirja ja koulutukset</a:t>
            </a:r>
          </a:p>
          <a:p>
            <a:pPr indent="-304800">
              <a:buSzPts val="1200"/>
            </a:pPr>
            <a:r>
              <a:rPr lang="fi-FI" sz="1400" dirty="0"/>
              <a:t>onnettomuuskirjanpito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OHJEIDEN ANTO ON KESKEISIN TURVALLISEKSI TEKEMISEN MENETELMÄ!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</a:t>
            </a:r>
            <a:r>
              <a:rPr lang="en" sz="1400" dirty="0"/>
              <a:t>ilan </a:t>
            </a:r>
            <a:r>
              <a:rPr lang="fi-FI" sz="1400" dirty="0"/>
              <a:t>ja/tai treenipaikan valinta (</a:t>
            </a:r>
            <a:r>
              <a:rPr lang="fi-FI" sz="1400" dirty="0" err="1"/>
              <a:t>ulko</a:t>
            </a:r>
            <a:r>
              <a:rPr lang="fi-FI" sz="1400" dirty="0"/>
              <a:t>/</a:t>
            </a:r>
            <a:r>
              <a:rPr lang="fi-FI" sz="1400" dirty="0" err="1"/>
              <a:t>sisä</a:t>
            </a:r>
            <a:r>
              <a:rPr lang="fi-FI" sz="1400" dirty="0"/>
              <a:t>)</a:t>
            </a:r>
            <a:endParaRPr sz="14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Ryhmäkoko ja harjoituksen organisointi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Turvallisesta harjoittelusta keskusteleminen ryhmäläisten kanssa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Toimintokohtaisten riskien tunnistaminen (esim. hippaleikit, tietyt tekniikat)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Asioiden vaiheittainen harjoittelu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Apuvälineet kuten patjat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Toiminta loukkaantumistilanteessa</a:t>
            </a: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>
                <a:sym typeface="Wingdings" panose="05000000000000000000" pitchFamily="2" charset="2"/>
              </a:rPr>
              <a:t> Kaikki tämä on koulutettava ohjaajille</a:t>
            </a:r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12987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fi-FI" dirty="0" err="1"/>
              <a:t>urvallinen</a:t>
            </a:r>
            <a:r>
              <a:rPr lang="fi-FI" dirty="0"/>
              <a:t> treeniympäristö 1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Ulkotilat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</a:t>
            </a:r>
            <a:r>
              <a:rPr lang="en" sz="1400" dirty="0"/>
              <a:t>reenipaikan </a:t>
            </a:r>
            <a:r>
              <a:rPr lang="fi-FI" sz="1400" dirty="0"/>
              <a:t>eli spotin </a:t>
            </a:r>
            <a:r>
              <a:rPr lang="en" sz="1400" dirty="0"/>
              <a:t>valint</a:t>
            </a:r>
            <a:r>
              <a:rPr lang="fi-FI" sz="1400" dirty="0"/>
              <a:t>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Treenipaikan osoite ohjaajan tiedossa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Siirtymät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EA-välineet</a:t>
            </a:r>
            <a:endParaRPr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Toiminta spotissa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Ryhmän organisointi treenin eri vaiheissa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Liikenne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Sivulliset 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Olosuhteet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Mahdolliset muut riskitekijät spotissa (esim. irtonaiset rakenteet, roskat yms.)</a:t>
            </a:r>
          </a:p>
        </p:txBody>
      </p:sp>
    </p:spTree>
    <p:extLst>
      <p:ext uri="{BB962C8B-B14F-4D97-AF65-F5344CB8AC3E}">
        <p14:creationId xmlns:p14="http://schemas.microsoft.com/office/powerpoint/2010/main" val="164439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fi-FI" dirty="0" err="1"/>
              <a:t>urvallinen</a:t>
            </a:r>
            <a:r>
              <a:rPr lang="fi-FI" dirty="0"/>
              <a:t> treeniympäristö 2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Sisäharjoitustila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Paloturvallisuus ja ensisammutusvälineet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toiminta hätätilanteessa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kiinteistön kohtauspaikka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Varauloskäynnit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EA-välineet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28887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Harjoitusvälineet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>
              <a:buSzPts val="1200"/>
              <a:buNone/>
            </a:pPr>
            <a:r>
              <a:rPr lang="fi-FI" sz="1400" dirty="0"/>
              <a:t>Huolto</a:t>
            </a:r>
          </a:p>
          <a:p>
            <a:pPr lvl="0" indent="-304800">
              <a:buSzPts val="1200"/>
            </a:pPr>
            <a:r>
              <a:rPr lang="fi-FI" sz="1400" dirty="0"/>
              <a:t>Vastuullinen</a:t>
            </a:r>
          </a:p>
          <a:p>
            <a:pPr lvl="0" indent="-304800">
              <a:buSzPts val="1200"/>
            </a:pPr>
            <a:r>
              <a:rPr lang="fi-FI" sz="1400" dirty="0"/>
              <a:t>Huoltokirjanpito </a:t>
            </a: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Voimistelu- ja muut välineet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Tunnistettava, mitä kestävät mistäkin suunnasta</a:t>
            </a: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Parkour-välineet</a:t>
            </a:r>
            <a:endParaRPr sz="14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Liikuteltavat välineet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Kiinteät välineet</a:t>
            </a: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400" dirty="0"/>
              <a:t>Välineiden korkeus ja siihen liittyvät riskit</a:t>
            </a: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fi-FI" sz="1400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Turva-alusta?</a:t>
            </a: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fi-FI" sz="1400" dirty="0"/>
              <a:t>Turvallisuusstandardi parkour-välineille ja –alueilla (EN16899)</a:t>
            </a:r>
            <a:endParaRPr lang="fi-FI"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354945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Turvallisuusasiakirja</a:t>
            </a:r>
            <a:endParaRPr dirty="0"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www.tukes.fi</a:t>
            </a:r>
            <a:endParaRPr sz="1200"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Lakisääteinen, pitää tehdä, jos järjestää/tarjoaa kuluttajille suunnattuja palveluita</a:t>
            </a:r>
          </a:p>
          <a:p>
            <a:pPr lvl="1" indent="-304800">
              <a:lnSpc>
                <a:spcPct val="150000"/>
              </a:lnSpc>
              <a:spcBef>
                <a:spcPts val="0"/>
              </a:spcBef>
              <a:buSzPts val="1200"/>
              <a:buChar char="●"/>
            </a:pPr>
            <a:r>
              <a:rPr lang="fi-FI" sz="1200" dirty="0"/>
              <a:t>Paitsi yhdistykset, MUTTA</a:t>
            </a:r>
            <a:endParaRPr sz="1200"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Asiakirja, joka kertoo, miten turvallisuudesta on palvelussa huolehdittu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T</a:t>
            </a:r>
            <a:r>
              <a:rPr lang="en" sz="1200" dirty="0"/>
              <a:t>yökalu, </a:t>
            </a:r>
            <a:r>
              <a:rPr lang="fi-FI" sz="1200" dirty="0"/>
              <a:t>joka auttaa toimijoita tekemään toiminnastaan turvallista</a:t>
            </a:r>
            <a:endParaRPr sz="1200"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Pitää esittää viranomaiselle, jos sitä pyydetään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Voi olla yksittäinen dokumentti </a:t>
            </a:r>
            <a:r>
              <a:rPr lang="fi-FI" sz="1200" dirty="0"/>
              <a:t>tai useita esim. toimintokohtaisia dokumentteja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Voi olla osa kiinteistökohtaista pelastussuunnitelmaa (sisältää joskus päällekkäisyyksiä)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Kannattaa laatia itse ja keskittyä järjestämänsä toiminnan sisältämiin turvallisuusriskeihin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Huoltokirjanpito ja asiakirjan päivittäminen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Ei tarvitse olla erityisen laaja, riippuen toiminnosta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1200" dirty="0"/>
              <a:t>O</a:t>
            </a:r>
            <a:r>
              <a:rPr lang="en" sz="1200" dirty="0"/>
              <a:t>hje tekemiseen löytyy Tukesin sivuilta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435</Words>
  <Application>Microsoft Office PowerPoint</Application>
  <PresentationFormat>Näytössä katseltava esitys (16:9)</PresentationFormat>
  <Paragraphs>92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Proxima Nova</vt:lpstr>
      <vt:lpstr>Arial</vt:lpstr>
      <vt:lpstr>Alfa Slab One</vt:lpstr>
      <vt:lpstr>Gameday</vt:lpstr>
      <vt:lpstr>Turvallisuus parkourissa</vt:lpstr>
      <vt:lpstr>Työturvallisuus parkour-tunneilla</vt:lpstr>
      <vt:lpstr>Turvallisuus parkour-tunneilla</vt:lpstr>
      <vt:lpstr>Sosiaalinen turvallisuus</vt:lpstr>
      <vt:lpstr>Turvallisuus ohjaamisessa</vt:lpstr>
      <vt:lpstr>Turvallinen treeniympäristö 1</vt:lpstr>
      <vt:lpstr>Turvallinen treeniympäristö 2</vt:lpstr>
      <vt:lpstr>Harjoitusvälineet</vt:lpstr>
      <vt:lpstr>Turvallisuusasiakirja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Turvallisuus parkourissa</dc:title>
  <cp:lastModifiedBy>Perttu Pihlaja</cp:lastModifiedBy>
  <cp:revision>18</cp:revision>
  <dcterms:modified xsi:type="dcterms:W3CDTF">2019-10-22T06:33:09Z</dcterms:modified>
</cp:coreProperties>
</file>